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9"/>
  </p:notesMasterIdLst>
  <p:handoutMasterIdLst>
    <p:handoutMasterId r:id="rId30"/>
  </p:handoutMasterIdLst>
  <p:sldIdLst>
    <p:sldId id="268" r:id="rId2"/>
    <p:sldId id="272" r:id="rId3"/>
    <p:sldId id="259" r:id="rId4"/>
    <p:sldId id="261" r:id="rId5"/>
    <p:sldId id="347" r:id="rId6"/>
    <p:sldId id="348" r:id="rId7"/>
    <p:sldId id="323" r:id="rId8"/>
    <p:sldId id="338" r:id="rId9"/>
    <p:sldId id="340" r:id="rId10"/>
    <p:sldId id="305" r:id="rId11"/>
    <p:sldId id="310" r:id="rId12"/>
    <p:sldId id="345" r:id="rId13"/>
    <p:sldId id="346" r:id="rId14"/>
    <p:sldId id="342" r:id="rId15"/>
    <p:sldId id="339" r:id="rId16"/>
    <p:sldId id="325" r:id="rId17"/>
    <p:sldId id="306" r:id="rId18"/>
    <p:sldId id="350" r:id="rId19"/>
    <p:sldId id="349" r:id="rId20"/>
    <p:sldId id="344" r:id="rId21"/>
    <p:sldId id="326" r:id="rId22"/>
    <p:sldId id="336" r:id="rId23"/>
    <p:sldId id="351" r:id="rId24"/>
    <p:sldId id="337" r:id="rId25"/>
    <p:sldId id="317" r:id="rId26"/>
    <p:sldId id="288" r:id="rId27"/>
    <p:sldId id="269" r:id="rId2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8" autoAdjust="0"/>
    <p:restoredTop sz="78019" autoAdjust="0"/>
  </p:normalViewPr>
  <p:slideViewPr>
    <p:cSldViewPr>
      <p:cViewPr varScale="1">
        <p:scale>
          <a:sx n="84" d="100"/>
          <a:sy n="84" d="100"/>
        </p:scale>
        <p:origin x="-73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EB2973E-86D8-40F2-BDFC-8F3901C17699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79280B5-3C43-42E9-820E-2B6B8EBECF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8309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C1F8915-9E72-4FC8-BF68-C8C8A9A83FB6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1395E2A-38DA-402C-95DB-83FC35BEFF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962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EBF10-02AD-4162-8948-31EDDCD172C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291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1.This</a:t>
            </a:r>
            <a:r>
              <a:rPr lang="en-US" baseline="0" dirty="0" smtClean="0"/>
              <a:t> slide shows the properties of the original Aluminum 356 alloy along with the two possible material </a:t>
            </a:r>
            <a:r>
              <a:rPr lang="en-US" baseline="0" dirty="0" err="1" smtClean="0"/>
              <a:t>canidates</a:t>
            </a:r>
            <a:r>
              <a:rPr lang="en-US" baseline="0" dirty="0" smtClean="0"/>
              <a:t> which we researched.</a:t>
            </a:r>
          </a:p>
          <a:p>
            <a:r>
              <a:rPr lang="en-US" baseline="0" dirty="0" smtClean="0"/>
              <a:t>2. These materials are Torlon( a Polyamide-imide) and PEEK(Polyether-ether </a:t>
            </a:r>
            <a:r>
              <a:rPr lang="en-US" baseline="0" dirty="0" err="1" smtClean="0"/>
              <a:t>keytone</a:t>
            </a:r>
            <a:r>
              <a:rPr lang="en-US" baseline="0" dirty="0" smtClean="0"/>
              <a:t>), Interesting Note: Torlon was a material used to make the block of a race car engine which raced during the 80’’s</a:t>
            </a:r>
          </a:p>
          <a:p>
            <a:r>
              <a:rPr lang="en-US" baseline="0" dirty="0" smtClean="0"/>
              <a:t>3. Both of these were chosen due their relatively high temperatures and decent ductility which can be </a:t>
            </a:r>
            <a:r>
              <a:rPr lang="en-US" baseline="0" dirty="0" err="1" smtClean="0"/>
              <a:t>descirned</a:t>
            </a:r>
            <a:r>
              <a:rPr lang="en-US" baseline="0" dirty="0" smtClean="0"/>
              <a:t> by their Young’s Modulus and % elongation values</a:t>
            </a:r>
          </a:p>
          <a:p>
            <a:r>
              <a:rPr lang="en-US" baseline="0" dirty="0" smtClean="0"/>
              <a:t>4. However it is apparent that their properties are lower than that of the aluminum which shows the need for Finite element analysis to determine their ability to be used.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95E2A-38DA-402C-95DB-83FC35BEFFF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7970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analysis was performed using COMSOL Multiphysics and was done on each of the possible material candidates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There were two different analyses which were performed 1. Maximum Operating Conditions analysis 2. Burst Containment Analysis</a:t>
            </a:r>
          </a:p>
          <a:p>
            <a:endParaRPr lang="en-US" baseline="0" dirty="0" smtClean="0"/>
          </a:p>
          <a:p>
            <a:r>
              <a:rPr lang="en-US" baseline="0" dirty="0" smtClean="0"/>
              <a:t>1. Max Operating</a:t>
            </a:r>
          </a:p>
          <a:p>
            <a:r>
              <a:rPr lang="en-US" baseline="0" dirty="0" smtClean="0"/>
              <a:t>The maximum operating condition analysis had boundary conditions based on the operating conditions provided by Cummins which Harrison already discussed</a:t>
            </a:r>
          </a:p>
          <a:p>
            <a:endParaRPr lang="en-US" baseline="0" dirty="0" smtClean="0"/>
          </a:p>
          <a:p>
            <a:r>
              <a:rPr lang="en-US" baseline="0" dirty="0" smtClean="0"/>
              <a:t>2. Burst Containment</a:t>
            </a:r>
          </a:p>
          <a:p>
            <a:r>
              <a:rPr lang="en-US" baseline="0" dirty="0" smtClean="0"/>
              <a:t>-Performed at two compressor wheel speeds , 90,000 and 120,000 rpm</a:t>
            </a:r>
          </a:p>
          <a:p>
            <a:r>
              <a:rPr lang="en-US" baseline="0" dirty="0" smtClean="0"/>
              <a:t>-90,000 being the recommended maximum limit by </a:t>
            </a:r>
            <a:r>
              <a:rPr lang="en-US" baseline="0" dirty="0" err="1" smtClean="0"/>
              <a:t>cummins</a:t>
            </a:r>
            <a:r>
              <a:rPr lang="en-US" baseline="0" dirty="0" smtClean="0"/>
              <a:t>, 120,000 to demonstrate what would occur during an over spooling event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Impact speed was approximated by using the relationship between rotational kinetic energy and kinetic energy of a rigid body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This speed was then used determine the force at which each piece of the compressor struck the walls of the casing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95E2A-38DA-402C-95DB-83FC35BEFFF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7316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 is a</a:t>
            </a:r>
            <a:r>
              <a:rPr lang="en-US" baseline="0" dirty="0" smtClean="0"/>
              <a:t> picture of the geometry which was imported into </a:t>
            </a:r>
            <a:r>
              <a:rPr lang="en-US" baseline="0" dirty="0" err="1" smtClean="0"/>
              <a:t>comsol</a:t>
            </a:r>
            <a:r>
              <a:rPr lang="en-US" baseline="0" dirty="0" smtClean="0"/>
              <a:t>, it is an exact replica of the current one which is produced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95E2A-38DA-402C-95DB-83FC35BEFFF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6286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slide shows</a:t>
            </a:r>
            <a:r>
              <a:rPr lang="en-US" baseline="0" dirty="0" smtClean="0"/>
              <a:t> the results of the simulation on the casing at maximum operating conditions from PEEK and Aluminum A356</a:t>
            </a:r>
          </a:p>
          <a:p>
            <a:r>
              <a:rPr lang="en-US" baseline="0" dirty="0" smtClean="0"/>
              <a:t>The left hand side shows the strain and displacement results for the PEEK casing and the right hand side contains the A356 results</a:t>
            </a:r>
          </a:p>
          <a:p>
            <a:r>
              <a:rPr lang="en-US" baseline="0" dirty="0" smtClean="0"/>
              <a:t>As you can see here, there is a large amount of deformation in the PEEK casing when compared to A356.(Point to PEEK and then Aluminum)</a:t>
            </a:r>
          </a:p>
          <a:p>
            <a:r>
              <a:rPr lang="en-US" baseline="0" dirty="0" smtClean="0"/>
              <a:t>The bottom strain figures also show results which mirror this. </a:t>
            </a:r>
          </a:p>
          <a:p>
            <a:r>
              <a:rPr lang="en-US" baseline="0" dirty="0" smtClean="0"/>
              <a:t>This deformation is due to the temperature being above PEEKS glass transition temperature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95E2A-38DA-402C-95DB-83FC35BEFFF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7578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slide also shows the results of the</a:t>
            </a:r>
            <a:r>
              <a:rPr lang="en-US" baseline="0" dirty="0" smtClean="0"/>
              <a:t> maximum operating conditions analysis, with Torlon being analyzed</a:t>
            </a:r>
          </a:p>
          <a:p>
            <a:r>
              <a:rPr lang="en-US" baseline="0" dirty="0" smtClean="0"/>
              <a:t>The results shows that the Torlon will not deform during conditions such as these as you can see here and here</a:t>
            </a:r>
          </a:p>
          <a:p>
            <a:r>
              <a:rPr lang="en-US" baseline="0" dirty="0" smtClean="0"/>
              <a:t>The strain results also back this up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95E2A-38DA-402C-95DB-83FC35BEFFF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1955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Allright</a:t>
            </a:r>
            <a:r>
              <a:rPr lang="en-US" dirty="0" smtClean="0"/>
              <a:t> now I am going to discuss the burst containment</a:t>
            </a:r>
            <a:r>
              <a:rPr lang="en-US" baseline="0" dirty="0" smtClean="0"/>
              <a:t> results. </a:t>
            </a:r>
          </a:p>
          <a:p>
            <a:r>
              <a:rPr lang="en-US" baseline="0" dirty="0" smtClean="0"/>
              <a:t>This presentation only shows the results of a burst event for 120,000 rpm as the simulation for the burst event at 90,000 resulted is similar results</a:t>
            </a:r>
          </a:p>
          <a:p>
            <a:r>
              <a:rPr lang="en-US" baseline="0" dirty="0" smtClean="0"/>
              <a:t>The results show that a casing made out of PEEK would catastrophically fail in the event of something similar to this</a:t>
            </a:r>
          </a:p>
          <a:p>
            <a:r>
              <a:rPr lang="en-US" baseline="0" dirty="0" smtClean="0"/>
              <a:t>They also show that the aluminum would able to handle the burst event adequately with some, but minor, deformation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95E2A-38DA-402C-95DB-83FC35BEFFF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6554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analysis</a:t>
            </a:r>
            <a:r>
              <a:rPr lang="en-US" baseline="0" dirty="0" smtClean="0"/>
              <a:t> also found that  Torlon would respond much better than PEEK but still not as well the aluminum alloy</a:t>
            </a:r>
          </a:p>
          <a:p>
            <a:r>
              <a:rPr lang="en-US" baseline="0" dirty="0" smtClean="0"/>
              <a:t>This can be seen by looking here and here</a:t>
            </a:r>
          </a:p>
          <a:p>
            <a:r>
              <a:rPr lang="en-US" baseline="0" dirty="0" smtClean="0"/>
              <a:t>These results do show that Torlon would be able to contain the burst event in a safe manner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95E2A-38DA-402C-95DB-83FC35BEFFF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091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F181F-7B15-4324-868B-3C71262186ED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FB88F-8276-4678-8CA3-98611A5765E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F181F-7B15-4324-868B-3C71262186ED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FB88F-8276-4678-8CA3-98611A5765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F181F-7B15-4324-868B-3C71262186ED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FB88F-8276-4678-8CA3-98611A5765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F181F-7B15-4324-868B-3C71262186ED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FB88F-8276-4678-8CA3-98611A5765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F181F-7B15-4324-868B-3C71262186ED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FB88F-8276-4678-8CA3-98611A5765E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F181F-7B15-4324-868B-3C71262186ED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FB88F-8276-4678-8CA3-98611A5765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F181F-7B15-4324-868B-3C71262186ED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FB88F-8276-4678-8CA3-98611A5765E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F181F-7B15-4324-868B-3C71262186ED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FB88F-8276-4678-8CA3-98611A5765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F181F-7B15-4324-868B-3C71262186ED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FB88F-8276-4678-8CA3-98611A5765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F181F-7B15-4324-868B-3C71262186ED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FB88F-8276-4678-8CA3-98611A5765E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F181F-7B15-4324-868B-3C71262186ED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FB88F-8276-4678-8CA3-98611A5765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F4FF181F-7B15-4324-868B-3C71262186ED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736FB88F-8276-4678-8CA3-98611A5765E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447800"/>
            <a:ext cx="8077200" cy="5257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000" spc="0" dirty="0" smtClean="0">
                <a:solidFill>
                  <a:schemeClr val="tx1"/>
                </a:solidFill>
              </a:rPr>
              <a:t/>
            </a:r>
            <a:br>
              <a:rPr lang="en-US" sz="2000" spc="0" dirty="0" smtClean="0">
                <a:solidFill>
                  <a:schemeClr val="tx1"/>
                </a:solidFill>
              </a:rPr>
            </a:br>
            <a:r>
              <a:rPr lang="en-US" sz="2000" spc="0" dirty="0" smtClean="0">
                <a:solidFill>
                  <a:schemeClr val="tx1"/>
                </a:solidFill>
              </a:rPr>
              <a:t/>
            </a:r>
            <a:br>
              <a:rPr lang="en-US" sz="2000" spc="0" dirty="0" smtClean="0">
                <a:solidFill>
                  <a:schemeClr val="tx1"/>
                </a:solidFill>
              </a:rPr>
            </a:br>
            <a:r>
              <a:rPr lang="en-US" sz="900" spc="0" dirty="0" smtClean="0">
                <a:solidFill>
                  <a:schemeClr val="tx1"/>
                </a:solidFill>
              </a:rPr>
              <a:t> </a:t>
            </a:r>
            <a:br>
              <a:rPr lang="en-US" sz="900" spc="0" dirty="0" smtClean="0">
                <a:solidFill>
                  <a:schemeClr val="tx1"/>
                </a:solidFill>
              </a:rPr>
            </a:br>
            <a:r>
              <a:rPr lang="en-US" sz="900" spc="0" dirty="0" smtClean="0">
                <a:solidFill>
                  <a:schemeClr val="tx1"/>
                </a:solidFill>
              </a:rPr>
              <a:t/>
            </a:r>
            <a:br>
              <a:rPr lang="en-US" sz="900" spc="0" dirty="0" smtClean="0">
                <a:solidFill>
                  <a:schemeClr val="tx1"/>
                </a:solidFill>
              </a:rPr>
            </a:br>
            <a:r>
              <a:rPr lang="en-US" sz="900" spc="0" dirty="0" smtClean="0">
                <a:solidFill>
                  <a:schemeClr val="tx1"/>
                </a:solidFill>
              </a:rPr>
              <a:t> </a:t>
            </a:r>
            <a:r>
              <a:rPr lang="en-US" sz="1800" spc="0" dirty="0" smtClean="0">
                <a:solidFill>
                  <a:schemeClr val="tx1"/>
                </a:solidFill>
              </a:rPr>
              <a:t/>
            </a:r>
            <a:br>
              <a:rPr lang="en-US" sz="1800" spc="0" dirty="0" smtClean="0">
                <a:solidFill>
                  <a:schemeClr val="tx1"/>
                </a:solidFill>
              </a:rPr>
            </a:br>
            <a:r>
              <a:rPr lang="en-US" sz="1800" spc="0" dirty="0" smtClean="0">
                <a:solidFill>
                  <a:schemeClr val="tx1"/>
                </a:solidFill>
              </a:rPr>
              <a:t/>
            </a:r>
            <a:br>
              <a:rPr lang="en-US" sz="1800" spc="0" dirty="0" smtClean="0">
                <a:solidFill>
                  <a:schemeClr val="tx1"/>
                </a:solidFill>
              </a:rPr>
            </a:br>
            <a:r>
              <a:rPr lang="en-US" sz="1800" spc="0" dirty="0">
                <a:solidFill>
                  <a:schemeClr val="tx1"/>
                </a:solidFill>
              </a:rPr>
              <a:t/>
            </a:r>
            <a:br>
              <a:rPr lang="en-US" sz="1800" spc="0" dirty="0">
                <a:solidFill>
                  <a:schemeClr val="tx1"/>
                </a:solidFill>
              </a:rPr>
            </a:br>
            <a:r>
              <a:rPr lang="en-US" sz="1800" spc="0" dirty="0" smtClean="0">
                <a:solidFill>
                  <a:schemeClr val="tx1"/>
                </a:solidFill>
              </a:rPr>
              <a:t/>
            </a:r>
            <a:br>
              <a:rPr lang="en-US" sz="1800" spc="0" dirty="0" smtClean="0">
                <a:solidFill>
                  <a:schemeClr val="tx1"/>
                </a:solidFill>
              </a:rPr>
            </a:br>
            <a:r>
              <a:rPr lang="en-US" sz="1800" spc="0" dirty="0">
                <a:solidFill>
                  <a:schemeClr val="tx1"/>
                </a:solidFill>
              </a:rPr>
              <a:t/>
            </a:r>
            <a:br>
              <a:rPr lang="en-US" sz="1800" spc="0" dirty="0">
                <a:solidFill>
                  <a:schemeClr val="tx1"/>
                </a:solidFill>
              </a:rPr>
            </a:br>
            <a:r>
              <a:rPr lang="en-US" sz="1800" spc="0" dirty="0" smtClean="0">
                <a:solidFill>
                  <a:schemeClr val="tx1"/>
                </a:solidFill>
              </a:rPr>
              <a:t/>
            </a:r>
            <a:br>
              <a:rPr lang="en-US" sz="1800" spc="0" dirty="0" smtClean="0">
                <a:solidFill>
                  <a:schemeClr val="tx1"/>
                </a:solidFill>
              </a:rPr>
            </a:br>
            <a:r>
              <a:rPr lang="en-US" sz="1800" spc="0" dirty="0">
                <a:solidFill>
                  <a:schemeClr val="tx1"/>
                </a:solidFill>
              </a:rPr>
              <a:t/>
            </a:r>
            <a:br>
              <a:rPr lang="en-US" sz="1800" spc="0" dirty="0">
                <a:solidFill>
                  <a:schemeClr val="tx1"/>
                </a:solidFill>
              </a:rPr>
            </a:br>
            <a:r>
              <a:rPr lang="en-US" sz="1800" spc="0" dirty="0" smtClean="0">
                <a:solidFill>
                  <a:schemeClr val="tx1"/>
                </a:solidFill>
              </a:rPr>
              <a:t/>
            </a:r>
            <a:br>
              <a:rPr lang="en-US" sz="1800" spc="0" dirty="0" smtClean="0">
                <a:solidFill>
                  <a:schemeClr val="tx1"/>
                </a:solidFill>
              </a:rPr>
            </a:br>
            <a:r>
              <a:rPr lang="en-US" sz="1800" spc="0" dirty="0" smtClean="0">
                <a:solidFill>
                  <a:schemeClr val="tx1"/>
                </a:solidFill>
              </a:rPr>
              <a:t/>
            </a:r>
            <a:br>
              <a:rPr lang="en-US" sz="1800" spc="0" dirty="0" smtClean="0">
                <a:solidFill>
                  <a:schemeClr val="tx1"/>
                </a:solidFill>
              </a:rPr>
            </a:br>
            <a:r>
              <a:rPr lang="en-US" sz="1800" spc="0" dirty="0">
                <a:solidFill>
                  <a:schemeClr val="tx1"/>
                </a:solidFill>
              </a:rPr>
              <a:t/>
            </a:r>
            <a:br>
              <a:rPr lang="en-US" sz="1800" spc="0" dirty="0">
                <a:solidFill>
                  <a:schemeClr val="tx1"/>
                </a:solidFill>
              </a:rPr>
            </a:br>
            <a:r>
              <a:rPr lang="en-US" sz="2000" b="1" spc="0" dirty="0" smtClean="0">
                <a:solidFill>
                  <a:schemeClr val="tx1"/>
                </a:solidFill>
              </a:rPr>
              <a:t>EML 4551C SENIOR DESIGN </a:t>
            </a:r>
            <a:br>
              <a:rPr lang="en-US" sz="2000" b="1" spc="0" dirty="0" smtClean="0">
                <a:solidFill>
                  <a:schemeClr val="tx1"/>
                </a:solidFill>
              </a:rPr>
            </a:br>
            <a:r>
              <a:rPr lang="en-US" sz="2000" b="1" spc="0" dirty="0" smtClean="0">
                <a:solidFill>
                  <a:schemeClr val="tx1"/>
                </a:solidFill>
              </a:rPr>
              <a:t>DR. KAMAL AMIN</a:t>
            </a:r>
            <a:r>
              <a:rPr lang="en-US" sz="2000" spc="0" dirty="0" smtClean="0">
                <a:solidFill>
                  <a:schemeClr val="tx1"/>
                </a:solidFill>
              </a:rPr>
              <a:t/>
            </a:r>
            <a:br>
              <a:rPr lang="en-US" sz="2000" spc="0" dirty="0" smtClean="0">
                <a:solidFill>
                  <a:schemeClr val="tx1"/>
                </a:solidFill>
              </a:rPr>
            </a:br>
            <a:r>
              <a:rPr lang="en-US" sz="1800" spc="0" dirty="0">
                <a:solidFill>
                  <a:schemeClr val="tx1"/>
                </a:solidFill>
              </a:rPr>
              <a:t/>
            </a:r>
            <a:br>
              <a:rPr lang="en-US" sz="1800" spc="0" dirty="0">
                <a:solidFill>
                  <a:schemeClr val="tx1"/>
                </a:solidFill>
              </a:rPr>
            </a:br>
            <a:r>
              <a:rPr lang="en-US" sz="2000" b="1" spc="0" dirty="0" smtClean="0">
                <a:solidFill>
                  <a:schemeClr val="tx1"/>
                </a:solidFill>
              </a:rPr>
              <a:t>TEAM 4: ALTERATE MATERIAL SELECTION FOR COMPRESSOR CASING IN TURBOCHARGER</a:t>
            </a:r>
            <a:br>
              <a:rPr lang="en-US" sz="2000" b="1" spc="0" dirty="0" smtClean="0">
                <a:solidFill>
                  <a:schemeClr val="tx1"/>
                </a:solidFill>
              </a:rPr>
            </a:br>
            <a:r>
              <a:rPr lang="en-US" sz="2000" b="1" spc="0" dirty="0" smtClean="0">
                <a:solidFill>
                  <a:schemeClr val="tx1"/>
                </a:solidFill>
              </a:rPr>
              <a:t/>
            </a:r>
            <a:br>
              <a:rPr lang="en-US" sz="2000" b="1" spc="0" dirty="0" smtClean="0">
                <a:solidFill>
                  <a:schemeClr val="tx1"/>
                </a:solidFill>
              </a:rPr>
            </a:br>
            <a:r>
              <a:rPr lang="en-US" sz="2000" b="1" spc="0" dirty="0" smtClean="0">
                <a:solidFill>
                  <a:schemeClr val="tx1"/>
                </a:solidFill>
              </a:rPr>
              <a:t>final presentation spring 2014</a:t>
            </a:r>
            <a:br>
              <a:rPr lang="en-US" sz="2000" b="1" spc="0" dirty="0" smtClean="0">
                <a:solidFill>
                  <a:schemeClr val="tx1"/>
                </a:solidFill>
              </a:rPr>
            </a:br>
            <a:r>
              <a:rPr lang="en-US" sz="1000" b="1" spc="0" dirty="0" smtClean="0">
                <a:solidFill>
                  <a:schemeClr val="tx1"/>
                </a:solidFill>
              </a:rPr>
              <a:t> </a:t>
            </a:r>
            <a:r>
              <a:rPr lang="en-US" sz="1000" spc="0" dirty="0" smtClean="0">
                <a:solidFill>
                  <a:schemeClr val="tx1"/>
                </a:solidFill>
              </a:rPr>
              <a:t/>
            </a:r>
            <a:br>
              <a:rPr lang="en-US" sz="1000" spc="0" dirty="0" smtClean="0">
                <a:solidFill>
                  <a:schemeClr val="tx1"/>
                </a:solidFill>
              </a:rPr>
            </a:br>
            <a:r>
              <a:rPr lang="en-US" sz="1000" b="1" dirty="0" smtClean="0">
                <a:solidFill>
                  <a:schemeClr val="tx1"/>
                </a:solidFill>
              </a:rPr>
              <a:t> </a:t>
            </a:r>
            <a:br>
              <a:rPr lang="en-US" sz="1000" b="1" dirty="0" smtClean="0">
                <a:solidFill>
                  <a:schemeClr val="tx1"/>
                </a:solidFill>
              </a:rPr>
            </a:br>
            <a:r>
              <a:rPr lang="en-US" sz="1800" b="1" spc="0" dirty="0" smtClean="0">
                <a:solidFill>
                  <a:schemeClr val="tx1"/>
                </a:solidFill>
              </a:rPr>
              <a:t>Group Members</a:t>
            </a:r>
            <a:r>
              <a:rPr lang="en-US" sz="1800" spc="0" dirty="0" smtClean="0">
                <a:solidFill>
                  <a:schemeClr val="tx1"/>
                </a:solidFill>
              </a:rPr>
              <a:t/>
            </a:r>
            <a:br>
              <a:rPr lang="en-US" sz="1800" spc="0" dirty="0" smtClean="0">
                <a:solidFill>
                  <a:schemeClr val="tx1"/>
                </a:solidFill>
              </a:rPr>
            </a:br>
            <a:r>
              <a:rPr lang="en-US" sz="1300" spc="0" dirty="0" smtClean="0">
                <a:solidFill>
                  <a:schemeClr val="tx1"/>
                </a:solidFill>
              </a:rPr>
              <a:t>alexander Mankin</a:t>
            </a:r>
            <a:br>
              <a:rPr lang="en-US" sz="1300" spc="0" dirty="0" smtClean="0">
                <a:solidFill>
                  <a:schemeClr val="tx1"/>
                </a:solidFill>
              </a:rPr>
            </a:br>
            <a:r>
              <a:rPr lang="en-US" sz="1300" spc="0" dirty="0" smtClean="0">
                <a:solidFill>
                  <a:schemeClr val="tx1"/>
                </a:solidFill>
              </a:rPr>
              <a:t>HARRISON MCLARTY</a:t>
            </a:r>
            <a:br>
              <a:rPr lang="en-US" sz="1300" spc="0" dirty="0" smtClean="0">
                <a:solidFill>
                  <a:schemeClr val="tx1"/>
                </a:solidFill>
              </a:rPr>
            </a:br>
            <a:r>
              <a:rPr lang="en-US" sz="1300" spc="0" dirty="0" err="1" smtClean="0">
                <a:solidFill>
                  <a:schemeClr val="tx1"/>
                </a:solidFill>
              </a:rPr>
              <a:t>Abiodun</a:t>
            </a:r>
            <a:r>
              <a:rPr lang="en-US" sz="1300" spc="0" dirty="0" smtClean="0">
                <a:solidFill>
                  <a:schemeClr val="tx1"/>
                </a:solidFill>
              </a:rPr>
              <a:t> </a:t>
            </a:r>
            <a:r>
              <a:rPr lang="en-US" sz="1400" spc="0" dirty="0">
                <a:solidFill>
                  <a:schemeClr val="tx1"/>
                </a:solidFill>
              </a:rPr>
              <a:t>OLUWALOWO</a:t>
            </a:r>
            <a:br>
              <a:rPr lang="en-US" sz="1400" spc="0" dirty="0">
                <a:solidFill>
                  <a:schemeClr val="tx1"/>
                </a:solidFill>
              </a:rPr>
            </a:br>
            <a:r>
              <a:rPr lang="en-US" sz="1400" spc="0" dirty="0">
                <a:solidFill>
                  <a:schemeClr val="tx1"/>
                </a:solidFill>
              </a:rPr>
              <a:t>Ralph Scott</a:t>
            </a:r>
            <a:r>
              <a:rPr lang="en-US" sz="1400" spc="0" dirty="0" smtClean="0">
                <a:solidFill>
                  <a:schemeClr val="tx1"/>
                </a:solidFill>
              </a:rPr>
              <a:t/>
            </a:r>
            <a:br>
              <a:rPr lang="en-US" sz="1400" spc="0" dirty="0" smtClean="0">
                <a:solidFill>
                  <a:schemeClr val="tx1"/>
                </a:solidFill>
              </a:rPr>
            </a:br>
            <a:r>
              <a:rPr lang="en-US" sz="1400" spc="0" dirty="0">
                <a:solidFill>
                  <a:schemeClr val="tx1"/>
                </a:solidFill>
              </a:rPr>
              <a:t/>
            </a:r>
            <a:br>
              <a:rPr lang="en-US" sz="1400" spc="0" dirty="0">
                <a:solidFill>
                  <a:schemeClr val="tx1"/>
                </a:solidFill>
              </a:rPr>
            </a:br>
            <a:r>
              <a:rPr lang="en-US" sz="1400" spc="0" dirty="0" smtClean="0">
                <a:solidFill>
                  <a:schemeClr val="tx1"/>
                </a:solidFill>
              </a:rPr>
              <a:t> </a:t>
            </a:r>
            <a:r>
              <a:rPr lang="en-US" sz="1800" b="1" spc="0" dirty="0" smtClean="0">
                <a:solidFill>
                  <a:schemeClr val="tx1"/>
                </a:solidFill>
              </a:rPr>
              <a:t>Project sponsor AND FACULTY Adviser</a:t>
            </a:r>
            <a:br>
              <a:rPr lang="en-US" sz="1800" b="1" spc="0" dirty="0" smtClean="0">
                <a:solidFill>
                  <a:schemeClr val="tx1"/>
                </a:solidFill>
              </a:rPr>
            </a:br>
            <a:r>
              <a:rPr lang="en-US" sz="1300" spc="0" dirty="0" smtClean="0">
                <a:solidFill>
                  <a:schemeClr val="tx1"/>
                </a:solidFill>
              </a:rPr>
              <a:t>Cummins -</a:t>
            </a:r>
            <a:r>
              <a:rPr lang="en-US" sz="1200" spc="0" dirty="0" smtClean="0">
                <a:solidFill>
                  <a:schemeClr val="tx1"/>
                </a:solidFill>
              </a:rPr>
              <a:t> </a:t>
            </a:r>
            <a:r>
              <a:rPr lang="en-US" sz="1300" spc="0" dirty="0" smtClean="0">
                <a:solidFill>
                  <a:schemeClr val="tx1"/>
                </a:solidFill>
              </a:rPr>
              <a:t>Roger England</a:t>
            </a:r>
            <a:br>
              <a:rPr lang="en-US" sz="1300" spc="0" dirty="0" smtClean="0">
                <a:solidFill>
                  <a:schemeClr val="tx1"/>
                </a:solidFill>
              </a:rPr>
            </a:br>
            <a:r>
              <a:rPr lang="en-US" sz="1300" spc="0" dirty="0">
                <a:solidFill>
                  <a:prstClr val="black"/>
                </a:solidFill>
              </a:rPr>
              <a:t>DR. PETER KALU</a:t>
            </a:r>
            <a:br>
              <a:rPr lang="en-US" sz="1300" spc="0" dirty="0">
                <a:solidFill>
                  <a:prstClr val="black"/>
                </a:solidFill>
              </a:rPr>
            </a:br>
            <a:r>
              <a:rPr lang="en-US" sz="1400" spc="0" dirty="0" smtClean="0">
                <a:solidFill>
                  <a:schemeClr val="tx1"/>
                </a:solidFill>
              </a:rPr>
              <a:t/>
            </a:r>
            <a:br>
              <a:rPr lang="en-US" sz="1400" spc="0" dirty="0" smtClean="0">
                <a:solidFill>
                  <a:schemeClr val="tx1"/>
                </a:solidFill>
              </a:rPr>
            </a:br>
            <a:r>
              <a:rPr lang="en-US" sz="1400" spc="0" dirty="0" smtClean="0">
                <a:solidFill>
                  <a:prstClr val="black"/>
                </a:solidFill>
              </a:rPr>
              <a:t>17 APRIL 2014</a:t>
            </a:r>
            <a:r>
              <a:rPr lang="en-US" sz="1400" spc="0" dirty="0">
                <a:solidFill>
                  <a:prstClr val="black"/>
                </a:solidFill>
              </a:rPr>
              <a:t/>
            </a:r>
            <a:br>
              <a:rPr lang="en-US" sz="1400" spc="0" dirty="0">
                <a:solidFill>
                  <a:prstClr val="black"/>
                </a:solidFill>
              </a:rPr>
            </a:br>
            <a:r>
              <a:rPr lang="en-US" sz="1800" b="1" spc="0" dirty="0" smtClean="0">
                <a:solidFill>
                  <a:schemeClr val="tx1"/>
                </a:solidFill>
              </a:rPr>
              <a:t/>
            </a:r>
            <a:br>
              <a:rPr lang="en-US" sz="1800" b="1" spc="0" dirty="0" smtClean="0">
                <a:solidFill>
                  <a:schemeClr val="tx1"/>
                </a:solidFill>
              </a:rPr>
            </a:br>
            <a:r>
              <a:rPr lang="en-US" sz="1300" spc="0" dirty="0" smtClean="0">
                <a:solidFill>
                  <a:schemeClr val="tx1"/>
                </a:solidFill>
              </a:rPr>
              <a:t/>
            </a:r>
            <a:br>
              <a:rPr lang="en-US" sz="1300" spc="0" dirty="0" smtClean="0">
                <a:solidFill>
                  <a:schemeClr val="tx1"/>
                </a:solidFill>
              </a:rPr>
            </a:br>
            <a:r>
              <a:rPr lang="en-US" sz="1400" spc="0" dirty="0" smtClean="0">
                <a:solidFill>
                  <a:schemeClr val="tx1"/>
                </a:solidFill>
              </a:rPr>
              <a:t/>
            </a:r>
            <a:br>
              <a:rPr lang="en-US" sz="1400" spc="0" dirty="0" smtClean="0">
                <a:solidFill>
                  <a:schemeClr val="tx1"/>
                </a:solidFill>
              </a:rPr>
            </a:br>
            <a:endParaRPr lang="en-US" sz="1400" spc="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218"/>
          <a:stretch/>
        </p:blipFill>
        <p:spPr bwMode="auto">
          <a:xfrm>
            <a:off x="2057400" y="381000"/>
            <a:ext cx="525780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1948"/>
            <a:ext cx="2133600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61949"/>
            <a:ext cx="1905000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172200"/>
            <a:ext cx="14097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6001512"/>
            <a:ext cx="278288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163056"/>
            <a:ext cx="14097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595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83127"/>
            <a:ext cx="8229600" cy="9906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Casing Finite Element Analysis</a:t>
            </a:r>
            <a:endParaRPr lang="en-US" sz="3600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714" y="1371600"/>
            <a:ext cx="5980572" cy="4876800"/>
          </a:xfr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163056"/>
            <a:ext cx="14097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76200" y="6488668"/>
            <a:ext cx="1441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Alex Mankin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09600" y="17526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2257332" y="6158925"/>
            <a:ext cx="4629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Fig. 5 Casing Geometry which was imported into COMSOL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29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141171"/>
            <a:ext cx="8229600" cy="990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Analysis Results: Maximum Operating Conditions</a:t>
            </a:r>
            <a:endParaRPr lang="en-US" sz="2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6438977"/>
            <a:ext cx="14097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76200" y="6488668"/>
            <a:ext cx="1441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Alex Mankin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258542" y="6119276"/>
            <a:ext cx="36187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Fig.7 Aluminum 356 Strain and Displacement(mm)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6250" y="6124714"/>
            <a:ext cx="40770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Fig. 6 PEEK Strain and Displacement(mm)</a:t>
            </a:r>
            <a:endParaRPr lang="en-US" sz="1600" dirty="0">
              <a:solidFill>
                <a:prstClr val="black"/>
              </a:solidFill>
            </a:endParaRPr>
          </a:p>
        </p:txBody>
      </p:sp>
      <p:pic>
        <p:nvPicPr>
          <p:cNvPr id="11" name="Content Placeholder 10"/>
          <p:cNvPicPr>
            <a:picLocks noGrp="1"/>
          </p:cNvPicPr>
          <p:nvPr>
            <p:ph sz="half"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72"/>
          <a:stretch/>
        </p:blipFill>
        <p:spPr>
          <a:xfrm>
            <a:off x="799219" y="914400"/>
            <a:ext cx="3044952" cy="2478024"/>
          </a:xfrm>
          <a:ln w="12700">
            <a:solidFill>
              <a:schemeClr val="tx1"/>
            </a:solidFill>
          </a:ln>
        </p:spPr>
      </p:pic>
      <p:pic>
        <p:nvPicPr>
          <p:cNvPr id="14" name="Content Placeholder 13"/>
          <p:cNvPicPr>
            <a:picLocks noGrp="1"/>
          </p:cNvPicPr>
          <p:nvPr>
            <p:ph sz="half" idx="1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87" r="17372"/>
          <a:stretch/>
        </p:blipFill>
        <p:spPr>
          <a:xfrm>
            <a:off x="822310" y="3522226"/>
            <a:ext cx="3044952" cy="2478024"/>
          </a:xfrm>
          <a:ln>
            <a:solidFill>
              <a:schemeClr val="tx1"/>
            </a:solidFill>
          </a:ln>
        </p:spPr>
      </p:pic>
      <p:pic>
        <p:nvPicPr>
          <p:cNvPr id="22" name="Content Placeholder 21"/>
          <p:cNvPicPr>
            <a:picLocks noGrp="1"/>
          </p:cNvPicPr>
          <p:nvPr>
            <p:ph sz="half" idx="1"/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0" r="19104"/>
          <a:stretch/>
        </p:blipFill>
        <p:spPr>
          <a:xfrm>
            <a:off x="5539940" y="914400"/>
            <a:ext cx="3044952" cy="2478024"/>
          </a:xfrm>
          <a:ln>
            <a:solidFill>
              <a:schemeClr val="tx1"/>
            </a:solidFill>
          </a:ln>
        </p:spPr>
      </p:pic>
      <p:pic>
        <p:nvPicPr>
          <p:cNvPr id="23" name="Picture 22"/>
          <p:cNvPicPr>
            <a:picLocks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60" r="19270" b="-1"/>
          <a:stretch/>
        </p:blipFill>
        <p:spPr>
          <a:xfrm>
            <a:off x="5539940" y="3517631"/>
            <a:ext cx="3044952" cy="247802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7869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141171"/>
            <a:ext cx="8229600" cy="990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Analysis Results: Maximum Operating Conditions</a:t>
            </a:r>
            <a:endParaRPr lang="en-US" sz="2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6438977"/>
            <a:ext cx="14097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76200" y="6488668"/>
            <a:ext cx="1441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Alex Mankin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258542" y="6119276"/>
            <a:ext cx="36187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Fig.9 Aluminum 356 Strain and Displacement(mm)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6250" y="6124714"/>
            <a:ext cx="40770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Fig. 8 Torlon Strain and Displacement(mm)</a:t>
            </a:r>
            <a:endParaRPr lang="en-US" sz="1600" dirty="0">
              <a:solidFill>
                <a:prstClr val="black"/>
              </a:solidFill>
            </a:endParaRPr>
          </a:p>
        </p:txBody>
      </p:sp>
      <p:pic>
        <p:nvPicPr>
          <p:cNvPr id="22" name="Content Placeholder 21"/>
          <p:cNvPicPr>
            <a:picLocks noGrp="1"/>
          </p:cNvPicPr>
          <p:nvPr>
            <p:ph sz="half"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0" r="19104"/>
          <a:stretch/>
        </p:blipFill>
        <p:spPr>
          <a:xfrm>
            <a:off x="5539940" y="914400"/>
            <a:ext cx="3044952" cy="2478024"/>
          </a:xfrm>
          <a:ln>
            <a:solidFill>
              <a:schemeClr val="tx1"/>
            </a:solidFill>
          </a:ln>
        </p:spPr>
      </p:pic>
      <p:pic>
        <p:nvPicPr>
          <p:cNvPr id="23" name="Picture 22"/>
          <p:cNvPicPr>
            <a:picLocks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60" r="19270" b="-1"/>
          <a:stretch/>
        </p:blipFill>
        <p:spPr>
          <a:xfrm>
            <a:off x="5539940" y="3517631"/>
            <a:ext cx="3044952" cy="247802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37" r="18754"/>
          <a:stretch/>
        </p:blipFill>
        <p:spPr>
          <a:xfrm>
            <a:off x="796910" y="914400"/>
            <a:ext cx="3044952" cy="24741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08" r="19617"/>
          <a:stretch/>
        </p:blipFill>
        <p:spPr>
          <a:xfrm>
            <a:off x="796910" y="3517631"/>
            <a:ext cx="3044952" cy="247802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0788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4929" y="208736"/>
            <a:ext cx="8229600" cy="990600"/>
          </a:xfrm>
        </p:spPr>
        <p:txBody>
          <a:bodyPr>
            <a:noAutofit/>
          </a:bodyPr>
          <a:lstStyle/>
          <a:p>
            <a:r>
              <a:rPr lang="en-US" sz="2800" dirty="0"/>
              <a:t>Analysis Results: Burst Containment </a:t>
            </a:r>
            <a:r>
              <a:rPr lang="en-US" sz="2800" dirty="0" smtClean="0"/>
              <a:t>at 120,000 rpm</a:t>
            </a:r>
            <a:endParaRPr lang="en-US" sz="2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6438977"/>
            <a:ext cx="14097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76200" y="6488668"/>
            <a:ext cx="1441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Alex Mankin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410200" y="6165442"/>
            <a:ext cx="36187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Fig.11 Aluminum 356 Strain and Displacement(mm)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8882" y="6163056"/>
            <a:ext cx="41507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Fig. 10 PEEK Strain and Displacement(mm)</a:t>
            </a:r>
            <a:endParaRPr lang="en-US" sz="1600" dirty="0">
              <a:solidFill>
                <a:prstClr val="black"/>
              </a:solidFill>
            </a:endParaRPr>
          </a:p>
        </p:txBody>
      </p:sp>
      <p:pic>
        <p:nvPicPr>
          <p:cNvPr id="11" name="Picture 10"/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7" r="19000"/>
          <a:stretch/>
        </p:blipFill>
        <p:spPr>
          <a:xfrm>
            <a:off x="5539940" y="990600"/>
            <a:ext cx="3044952" cy="247802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/>
          <p:cNvPicPr>
            <a:picLocks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00"/>
          <a:stretch/>
        </p:blipFill>
        <p:spPr>
          <a:xfrm>
            <a:off x="5539940" y="3599911"/>
            <a:ext cx="3044952" cy="247802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Picture 1"/>
          <p:cNvPicPr>
            <a:picLocks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64"/>
          <a:stretch/>
        </p:blipFill>
        <p:spPr>
          <a:xfrm>
            <a:off x="796910" y="990600"/>
            <a:ext cx="3044952" cy="247802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00"/>
          <a:stretch/>
        </p:blipFill>
        <p:spPr>
          <a:xfrm>
            <a:off x="784941" y="3576828"/>
            <a:ext cx="3044952" cy="247802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7694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4929" y="208736"/>
            <a:ext cx="8229600" cy="990600"/>
          </a:xfrm>
        </p:spPr>
        <p:txBody>
          <a:bodyPr>
            <a:noAutofit/>
          </a:bodyPr>
          <a:lstStyle/>
          <a:p>
            <a:r>
              <a:rPr lang="en-US" sz="2800" dirty="0"/>
              <a:t>Analysis Results: Burst Containment </a:t>
            </a:r>
            <a:r>
              <a:rPr lang="en-US" sz="2800" dirty="0" smtClean="0"/>
              <a:t>at 120,000 rpm</a:t>
            </a:r>
            <a:endParaRPr lang="en-US" sz="2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6438977"/>
            <a:ext cx="14097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76200" y="6488668"/>
            <a:ext cx="1441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Alex Mankin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410200" y="6165442"/>
            <a:ext cx="36187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Fig.13 Aluminum 356 Strain and Displacement(mm)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8882" y="6163056"/>
            <a:ext cx="43031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Fig. 12 Torlon Strain and Displacement(mm)</a:t>
            </a:r>
            <a:endParaRPr lang="en-US" sz="1600" dirty="0">
              <a:solidFill>
                <a:prstClr val="black"/>
              </a:solidFill>
            </a:endParaRPr>
          </a:p>
        </p:txBody>
      </p:sp>
      <p:pic>
        <p:nvPicPr>
          <p:cNvPr id="9" name="Picture 8"/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66" r="19000"/>
          <a:stretch/>
        </p:blipFill>
        <p:spPr>
          <a:xfrm>
            <a:off x="784941" y="990600"/>
            <a:ext cx="3044952" cy="247802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45" r="17704" b="1"/>
          <a:stretch/>
        </p:blipFill>
        <p:spPr>
          <a:xfrm>
            <a:off x="796910" y="3576828"/>
            <a:ext cx="3044952" cy="247802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/>
          <p:cNvPicPr>
            <a:picLocks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7" r="19000"/>
          <a:stretch/>
        </p:blipFill>
        <p:spPr>
          <a:xfrm>
            <a:off x="5539940" y="990600"/>
            <a:ext cx="3044952" cy="247802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/>
          <p:cNvPicPr>
            <a:picLocks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00"/>
          <a:stretch/>
        </p:blipFill>
        <p:spPr>
          <a:xfrm>
            <a:off x="5539940" y="3599911"/>
            <a:ext cx="3044952" cy="247802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3726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Design Concepts: Cost Analysis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4610822"/>
              </p:ext>
            </p:extLst>
          </p:nvPr>
        </p:nvGraphicFramePr>
        <p:xfrm>
          <a:off x="1524000" y="1981200"/>
          <a:ext cx="5943600" cy="1981200"/>
        </p:xfrm>
        <a:graphic>
          <a:graphicData uri="http://schemas.openxmlformats.org/drawingml/2006/table">
            <a:tbl>
              <a:tblPr/>
              <a:tblGrid>
                <a:gridCol w="2747042"/>
                <a:gridCol w="3196558"/>
              </a:tblGrid>
              <a:tr h="6096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Material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Cost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Torlon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$25-30/</a:t>
                      </a:r>
                      <a:r>
                        <a:rPr lang="en-US" sz="24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lb</a:t>
                      </a:r>
                      <a:endParaRPr lang="en-US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PEEK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$10/</a:t>
                      </a:r>
                      <a:r>
                        <a:rPr lang="en-US" sz="24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lb</a:t>
                      </a:r>
                      <a:r>
                        <a:rPr lang="en-US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+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Aluminum 356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$1.28/</a:t>
                      </a:r>
                      <a:r>
                        <a:rPr lang="en-US" sz="2400" b="0" i="0" u="none" strike="noStrike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lb</a:t>
                      </a:r>
                      <a:endParaRPr lang="en-US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52600" y="4125686"/>
            <a:ext cx="5562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Fig. 14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The cost of the two selected materials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" y="6488668"/>
            <a:ext cx="1377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white">
                    <a:lumMod val="75000"/>
                  </a:prstClr>
                </a:solidFill>
              </a:rPr>
              <a:t>Ralph Scott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81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Design Concepts: Cost Analysis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1217884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solidFill>
                  <a:prstClr val="black"/>
                </a:solidFill>
              </a:rPr>
              <a:t>Injection Molding Cost Analysis </a:t>
            </a:r>
            <a:endParaRPr lang="en-US" sz="2800" u="sng" dirty="0">
              <a:solidFill>
                <a:prstClr val="black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6228123"/>
            <a:ext cx="14097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76200" y="6488668"/>
            <a:ext cx="1377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white">
                    <a:lumMod val="75000"/>
                  </a:prstClr>
                </a:solidFill>
              </a:rPr>
              <a:t>Ralph Scott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4850" y="4126825"/>
            <a:ext cx="3352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Cost Analysis Method </a:t>
            </a:r>
            <a:endParaRPr lang="en-US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764850" y="2286000"/>
            <a:ext cx="738855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cost of a mold can vary greatly based on complexity, quality, and size.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After speaking to several Florida based injection molding companies, we have determined that we will require a two piece mold, with a price range of : </a:t>
            </a:r>
            <a:r>
              <a:rPr lang="en-US" dirty="0" smtClean="0">
                <a:solidFill>
                  <a:srgbClr val="FF0000"/>
                </a:solidFill>
              </a:rPr>
              <a:t>$ 42,000 – 50,000 </a:t>
            </a:r>
            <a:endParaRPr lang="en-US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4850" y="4572000"/>
            <a:ext cx="7159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After speaking to Dr. Xu, we have been able to confirm that our method of cost analysis is sound and will allow us to make a accurate cost on the manufacture of our turbocharger compressor casing.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17250" y="2057400"/>
            <a:ext cx="3352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Mold Costs 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10967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Design Concepts: Cost Analysis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1217884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smtClean="0"/>
              <a:t>Injection Molding Cost </a:t>
            </a:r>
            <a:r>
              <a:rPr lang="en-US" sz="2800" u="sng" dirty="0"/>
              <a:t>E</a:t>
            </a:r>
            <a:r>
              <a:rPr lang="en-US" sz="2800" u="sng" dirty="0" smtClean="0"/>
              <a:t>stimation </a:t>
            </a:r>
            <a:r>
              <a:rPr lang="en-US" sz="2800" u="sng" dirty="0"/>
              <a:t>E</a:t>
            </a:r>
            <a:r>
              <a:rPr lang="en-US" sz="2800" u="sng" dirty="0" smtClean="0"/>
              <a:t>quations </a:t>
            </a:r>
            <a:endParaRPr lang="en-US" sz="2800" u="sng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163056"/>
            <a:ext cx="14097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76200" y="6488668"/>
            <a:ext cx="1377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Ralph Scott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198120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following are equations that can be used to determine manufacturing cost associated with producing a injection molded part.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574" y="2895600"/>
            <a:ext cx="4210851" cy="1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76400" y="3289577"/>
            <a:ext cx="603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1.)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574" y="4648200"/>
            <a:ext cx="470420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676400" y="4920734"/>
            <a:ext cx="603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7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Design Concepts: Cost Analysis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163056"/>
            <a:ext cx="14097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76200" y="6488668"/>
            <a:ext cx="1377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Ralph Scott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826506"/>
            <a:ext cx="2595092" cy="713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01299" y="2043122"/>
            <a:ext cx="530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8045" y="1295399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Equation 1 </a:t>
            </a:r>
            <a:r>
              <a:rPr lang="en-US" dirty="0" smtClean="0"/>
              <a:t> shows the </a:t>
            </a:r>
            <a:r>
              <a:rPr lang="en-US" dirty="0" smtClean="0"/>
              <a:t>cost drivers of manufacturing injection molded </a:t>
            </a:r>
            <a:r>
              <a:rPr lang="en-US" dirty="0" smtClean="0"/>
              <a:t>parts.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1453500" y="2570829"/>
          <a:ext cx="6166500" cy="1960053"/>
        </p:xfrm>
        <a:graphic>
          <a:graphicData uri="http://schemas.openxmlformats.org/drawingml/2006/table">
            <a:tbl>
              <a:tblPr/>
              <a:tblGrid>
                <a:gridCol w="939928"/>
                <a:gridCol w="4542987"/>
                <a:gridCol w="683585"/>
              </a:tblGrid>
              <a:tr h="2568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Variables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Description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Value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7825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C</a:t>
                      </a:r>
                      <a:r>
                        <a:rPr lang="en-US" sz="12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mat</a:t>
                      </a:r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the material cost contribution. Generally 50-80% of the total part cost.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$63-75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45548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C</a:t>
                      </a:r>
                      <a:r>
                        <a:rPr lang="en-US" sz="12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proc</a:t>
                      </a:r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the cost of processing the part and is dependent on the hourly rate charged for the usage of the injection molding machine.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$37.72/</a:t>
                      </a:r>
                      <a:r>
                        <a:rPr lang="en-US" sz="12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hr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7825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y</a:t>
                      </a:r>
                      <a:r>
                        <a:rPr lang="en-US" sz="12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proc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the ratio of good parts to the total number of parts produced.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0.95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7825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C</a:t>
                      </a:r>
                      <a:r>
                        <a:rPr lang="en-US" sz="12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tool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the tooling cost.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$50,000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685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N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the production quantity for the life of the tool.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2,000,000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2286000" y="4800600"/>
          <a:ext cx="4114881" cy="1447800"/>
        </p:xfrm>
        <a:graphic>
          <a:graphicData uri="http://schemas.openxmlformats.org/drawingml/2006/table">
            <a:tbl>
              <a:tblPr/>
              <a:tblGrid>
                <a:gridCol w="1219281"/>
                <a:gridCol w="838200"/>
                <a:gridCol w="2057400"/>
              </a:tblGrid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Material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Eq.1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Cost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4343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Torlon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part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$102.73-114.73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PEEK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</a:rPr>
                        <a:t>C</a:t>
                      </a:r>
                      <a:r>
                        <a:rPr kumimoji="0" lang="en-US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</a:rPr>
                        <a:t>part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$64.73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Aluminum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</a:rPr>
                        <a:t>C</a:t>
                      </a:r>
                      <a:r>
                        <a:rPr kumimoji="0" lang="en-US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</a:rPr>
                        <a:t>part</a:t>
                      </a: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$40.00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46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Design Concepts: Cost Analysis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163056"/>
            <a:ext cx="14097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76200" y="6488668"/>
            <a:ext cx="1377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Ralph Scott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16562" y="1901081"/>
            <a:ext cx="603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.)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1297189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Equation 2 is an expression for the assembled product cost</a:t>
            </a:r>
            <a:endParaRPr lang="en-US" dirty="0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685217"/>
            <a:ext cx="4121116" cy="801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1828800" y="2667000"/>
          <a:ext cx="5422900" cy="1819140"/>
        </p:xfrm>
        <a:graphic>
          <a:graphicData uri="http://schemas.openxmlformats.org/drawingml/2006/table">
            <a:tbl>
              <a:tblPr/>
              <a:tblGrid>
                <a:gridCol w="835517"/>
                <a:gridCol w="3666297"/>
                <a:gridCol w="921086"/>
              </a:tblGrid>
              <a:tr h="360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Variables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Description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Value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7068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m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number of parts that constitute the product include both injection molded and standard purchased parts.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R</a:t>
                      </a:r>
                      <a:r>
                        <a:rPr lang="en-US" sz="14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assy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assembly shop hourly rate.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$100/</a:t>
                      </a:r>
                      <a:r>
                        <a:rPr lang="en-US" sz="16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hr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C</a:t>
                      </a:r>
                      <a:r>
                        <a:rPr 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OH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overhead cost per product.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$310.00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/>
          </p:nvPr>
        </p:nvGraphicFramePr>
        <p:xfrm>
          <a:off x="2198296" y="4876800"/>
          <a:ext cx="4533941" cy="1089660"/>
        </p:xfrm>
        <a:graphic>
          <a:graphicData uri="http://schemas.openxmlformats.org/drawingml/2006/table">
            <a:tbl>
              <a:tblPr/>
              <a:tblGrid>
                <a:gridCol w="1206441"/>
                <a:gridCol w="1041500"/>
                <a:gridCol w="2286000"/>
              </a:tblGrid>
              <a:tr h="3429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Material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Eq.2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Cost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Torlon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</a:t>
                      </a:r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product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$512.73-524.73</a:t>
                      </a:r>
                      <a:endParaRPr lang="en-US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PEEK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</a:rPr>
                        <a:t>C</a:t>
                      </a: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</a:rPr>
                        <a:t>product</a:t>
                      </a: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</a:rPr>
                        <a:t>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$410.00</a:t>
                      </a:r>
                      <a:endParaRPr lang="en-US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760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2956474"/>
              </p:ext>
            </p:extLst>
          </p:nvPr>
        </p:nvGraphicFramePr>
        <p:xfrm>
          <a:off x="457200" y="1047381"/>
          <a:ext cx="7772400" cy="477695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72400"/>
              </a:tblGrid>
              <a:tr h="4301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Project</a:t>
                      </a:r>
                      <a:r>
                        <a:rPr lang="en-US" sz="2000" baseline="0" dirty="0" smtClean="0"/>
                        <a:t> Scope</a:t>
                      </a:r>
                      <a:endParaRPr lang="en-US" sz="2000" dirty="0" smtClean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301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Project</a:t>
                      </a:r>
                      <a:r>
                        <a:rPr lang="en-US" sz="2000" baseline="0" dirty="0" smtClean="0"/>
                        <a:t> Background</a:t>
                      </a:r>
                      <a:endParaRPr lang="en-US" sz="20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751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Project</a:t>
                      </a:r>
                      <a:r>
                        <a:rPr lang="en-US" sz="2000" baseline="0" dirty="0" smtClean="0"/>
                        <a:t> Objectives</a:t>
                      </a:r>
                      <a:endParaRPr lang="en-US" sz="20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301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Design Concepts</a:t>
                      </a:r>
                      <a:endParaRPr lang="en-US" sz="20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301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Design</a:t>
                      </a:r>
                      <a:r>
                        <a:rPr lang="en-US" sz="2000" baseline="0" dirty="0" smtClean="0"/>
                        <a:t> Analysis</a:t>
                      </a:r>
                      <a:r>
                        <a:rPr lang="en-US" sz="2000" dirty="0" smtClean="0"/>
                        <a:t>                           </a:t>
                      </a:r>
                      <a:endParaRPr lang="en-US" sz="20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301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Challenges Encountered </a:t>
                      </a:r>
                      <a:endParaRPr lang="en-US" sz="20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301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What we learned</a:t>
                      </a:r>
                      <a:endParaRPr lang="en-US" sz="20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301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Future</a:t>
                      </a:r>
                      <a:r>
                        <a:rPr lang="en-US" sz="2000" baseline="0" dirty="0" smtClean="0"/>
                        <a:t> Work Suggestions</a:t>
                      </a:r>
                      <a:endParaRPr lang="en-US" sz="2000" dirty="0" smtClean="0"/>
                    </a:p>
                  </a:txBody>
                  <a:tcPr/>
                </a:tc>
              </a:tr>
              <a:tr h="4301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Final</a:t>
                      </a:r>
                      <a:r>
                        <a:rPr lang="en-US" sz="2000" baseline="0" dirty="0" smtClean="0"/>
                        <a:t> Summary</a:t>
                      </a:r>
                      <a:endParaRPr lang="en-US" sz="2000" dirty="0" smtClean="0"/>
                    </a:p>
                  </a:txBody>
                  <a:tcPr/>
                </a:tc>
              </a:tr>
              <a:tr h="4301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References</a:t>
                      </a:r>
                    </a:p>
                  </a:txBody>
                  <a:tcPr/>
                </a:tc>
              </a:tr>
              <a:tr h="4301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Questions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315456"/>
            <a:ext cx="14097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1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Based on the finite element analysis it is clear that Torlon is the best option for a polymer based casing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The cost analysis shows that the cost to produce a casing made of </a:t>
            </a:r>
            <a:r>
              <a:rPr lang="en-US" dirty="0" err="1" smtClean="0"/>
              <a:t>Torlon</a:t>
            </a:r>
            <a:r>
              <a:rPr lang="en-US" dirty="0" smtClean="0"/>
              <a:t> is around $114</a:t>
            </a:r>
          </a:p>
          <a:p>
            <a:endParaRPr lang="en-US" dirty="0"/>
          </a:p>
          <a:p>
            <a:r>
              <a:rPr lang="en-US" dirty="0" smtClean="0"/>
              <a:t>Results show that cast aluminum 356 is cheaper to manufacture as a functional part at $40  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200" y="6488668"/>
            <a:ext cx="2223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Abiodun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Oluwalowo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58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dirty="0"/>
              <a:t>Challenges </a:t>
            </a:r>
            <a:r>
              <a:rPr lang="en-US" dirty="0" smtClean="0"/>
              <a:t>Encountered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163056"/>
            <a:ext cx="14097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76200" y="6488668"/>
            <a:ext cx="2223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Abiodun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Oluwalowo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14282" y="1928802"/>
            <a:ext cx="8715436" cy="4819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" lvl="0" indent="-182880">
              <a:spcBef>
                <a:spcPct val="20000"/>
              </a:spcBef>
              <a:buClr>
                <a:srgbClr val="4F81BD"/>
              </a:buClr>
              <a:buSzPct val="85000"/>
              <a:buFont typeface="Arial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Selecting a suitable alternative material was difficult</a:t>
            </a:r>
          </a:p>
          <a:p>
            <a:pPr marL="182880" lvl="0" indent="-182880">
              <a:spcBef>
                <a:spcPct val="20000"/>
              </a:spcBef>
              <a:buClr>
                <a:srgbClr val="4F81BD"/>
              </a:buClr>
              <a:buSzPct val="85000"/>
            </a:pPr>
            <a:endParaRPr lang="en-US" sz="2400" dirty="0" smtClean="0">
              <a:solidFill>
                <a:prstClr val="black"/>
              </a:solidFill>
            </a:endParaRPr>
          </a:p>
          <a:p>
            <a:pPr marL="182880" lvl="0" indent="-182880">
              <a:spcBef>
                <a:spcPct val="20000"/>
              </a:spcBef>
              <a:buClr>
                <a:srgbClr val="4F81BD"/>
              </a:buClr>
              <a:buSzPct val="85000"/>
              <a:buFont typeface="Arial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Using COMSOL to carry out the burst analysis was strenuous </a:t>
            </a:r>
          </a:p>
          <a:p>
            <a:pPr marL="182880" lvl="0" indent="-182880">
              <a:spcBef>
                <a:spcPct val="20000"/>
              </a:spcBef>
              <a:buClr>
                <a:srgbClr val="4F81BD"/>
              </a:buClr>
              <a:buSzPct val="85000"/>
              <a:buFont typeface="Arial" pitchFamily="34" charset="0"/>
              <a:buChar char="•"/>
            </a:pPr>
            <a:endParaRPr lang="en-US" sz="2400" dirty="0" smtClean="0">
              <a:solidFill>
                <a:prstClr val="black"/>
              </a:solidFill>
            </a:endParaRPr>
          </a:p>
          <a:p>
            <a:pPr marL="182880" lvl="0" indent="-182880">
              <a:spcBef>
                <a:spcPct val="20000"/>
              </a:spcBef>
              <a:buClr>
                <a:srgbClr val="4F81BD"/>
              </a:buClr>
              <a:buSzPct val="85000"/>
              <a:buFont typeface="Arial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Calculating the manufacturing costs was a challenge</a:t>
            </a:r>
          </a:p>
          <a:p>
            <a:pPr marL="182880" lvl="0" indent="-182880">
              <a:spcBef>
                <a:spcPct val="20000"/>
              </a:spcBef>
              <a:buClr>
                <a:srgbClr val="4F81BD"/>
              </a:buClr>
              <a:buSzPct val="85000"/>
            </a:pPr>
            <a:endParaRPr lang="en-US" sz="2400" dirty="0" smtClean="0">
              <a:solidFill>
                <a:prstClr val="black"/>
              </a:solidFill>
            </a:endParaRPr>
          </a:p>
          <a:p>
            <a:pPr marL="182880" lvl="0" indent="-182880">
              <a:spcBef>
                <a:spcPct val="20000"/>
              </a:spcBef>
              <a:buClr>
                <a:srgbClr val="4F81BD"/>
              </a:buClr>
              <a:buSzPct val="85000"/>
              <a:buFont typeface="Arial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Researching an alternative form of manufacturing apart from injection molding was a difficult challenge</a:t>
            </a:r>
          </a:p>
          <a:p>
            <a:pPr marL="182880" lvl="0" indent="-182880">
              <a:spcBef>
                <a:spcPct val="20000"/>
              </a:spcBef>
              <a:buClr>
                <a:srgbClr val="4F81BD"/>
              </a:buClr>
              <a:buSzPct val="85000"/>
              <a:buFont typeface="Arial" pitchFamily="34" charset="0"/>
              <a:buChar char="•"/>
            </a:pPr>
            <a:endParaRPr lang="en-US" sz="2400" dirty="0" smtClean="0">
              <a:solidFill>
                <a:prstClr val="black"/>
              </a:solidFill>
            </a:endParaRPr>
          </a:p>
          <a:p>
            <a:pPr marL="182880" lvl="0" indent="-182880">
              <a:spcBef>
                <a:spcPct val="20000"/>
              </a:spcBef>
              <a:buClr>
                <a:srgbClr val="4F81BD"/>
              </a:buClr>
              <a:buSzPct val="85000"/>
              <a:buFont typeface="Arial" pitchFamily="34" charset="0"/>
              <a:buChar char="•"/>
            </a:pPr>
            <a:endParaRPr lang="en-US" sz="2400" dirty="0" smtClean="0">
              <a:solidFill>
                <a:prstClr val="black"/>
              </a:solidFill>
            </a:endParaRPr>
          </a:p>
          <a:p>
            <a:pPr marL="182880" lvl="0" indent="-182880">
              <a:spcBef>
                <a:spcPct val="20000"/>
              </a:spcBef>
              <a:buClr>
                <a:srgbClr val="4F81BD"/>
              </a:buClr>
              <a:buSzPct val="85000"/>
              <a:buFont typeface="Arial" pitchFamily="34" charset="0"/>
              <a:buChar char="•"/>
            </a:pPr>
            <a:endParaRPr lang="en-US" sz="24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43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Comparison of Prototype to Original Casing</a:t>
            </a:r>
            <a:endParaRPr lang="en-US" sz="3200" dirty="0"/>
          </a:p>
        </p:txBody>
      </p:sp>
      <p:pic>
        <p:nvPicPr>
          <p:cNvPr id="8" name="Content Placeholder 7"/>
          <p:cNvPicPr>
            <a:picLocks noGrp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76" t="16498" r="14364"/>
          <a:stretch/>
        </p:blipFill>
        <p:spPr>
          <a:xfrm>
            <a:off x="152400" y="1872673"/>
            <a:ext cx="4343400" cy="3429000"/>
          </a:xfrm>
        </p:spPr>
      </p:pic>
      <p:pic>
        <p:nvPicPr>
          <p:cNvPr id="9" name="Content Placeholder 8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872673"/>
            <a:ext cx="4178808" cy="3429000"/>
          </a:xfrm>
        </p:spPr>
      </p:pic>
      <p:sp>
        <p:nvSpPr>
          <p:cNvPr id="5" name="TextBox 4"/>
          <p:cNvSpPr txBox="1"/>
          <p:nvPr/>
        </p:nvSpPr>
        <p:spPr>
          <a:xfrm>
            <a:off x="876300" y="5311792"/>
            <a:ext cx="3009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Fig. 15 Cast Aluminum Casing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23204" y="5317837"/>
            <a:ext cx="213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Fig. 16 Z-Max Casing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200" y="6488668"/>
            <a:ext cx="2223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Abiodun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Oluwalowo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36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 Suggestions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Clr>
                <a:schemeClr val="tx2"/>
              </a:buClr>
            </a:pPr>
            <a:r>
              <a:rPr lang="en-US" dirty="0" err="1" smtClean="0"/>
              <a:t>Torlon</a:t>
            </a:r>
            <a:r>
              <a:rPr lang="en-US" dirty="0" smtClean="0"/>
              <a:t> was found to be a suitable material to replace the cast aluminum casing, but it could not provide a financial advantage for Cummins</a:t>
            </a:r>
          </a:p>
          <a:p>
            <a:pPr algn="just">
              <a:buClr>
                <a:schemeClr val="tx2"/>
              </a:buClr>
            </a:pPr>
            <a:endParaRPr lang="en-US" dirty="0" smtClean="0"/>
          </a:p>
          <a:p>
            <a:pPr algn="just">
              <a:buClr>
                <a:schemeClr val="tx2"/>
              </a:buClr>
            </a:pPr>
            <a:r>
              <a:rPr lang="en-US" dirty="0" smtClean="0"/>
              <a:t>Future research should  be focused on a more effective way of production and manufacturing with cheaper metal alloys</a:t>
            </a:r>
          </a:p>
          <a:p>
            <a:pPr algn="just">
              <a:buClr>
                <a:schemeClr val="tx2"/>
              </a:buClr>
            </a:pPr>
            <a:endParaRPr lang="en-US" dirty="0" smtClean="0"/>
          </a:p>
          <a:p>
            <a:pPr algn="just">
              <a:buClr>
                <a:schemeClr val="tx2"/>
              </a:buClr>
            </a:pPr>
            <a:r>
              <a:rPr lang="en-US" dirty="0" smtClean="0"/>
              <a:t>One recommendation could be a more effective method of near net shape forming  to obtain efficient cost reduction </a:t>
            </a:r>
          </a:p>
          <a:p>
            <a:pPr algn="just">
              <a:buClr>
                <a:schemeClr val="tx2"/>
              </a:buClr>
            </a:pPr>
            <a:endParaRPr lang="en-US" dirty="0" smtClean="0"/>
          </a:p>
          <a:p>
            <a:pPr algn="just">
              <a:buClr>
                <a:schemeClr val="tx2"/>
              </a:buClr>
            </a:pPr>
            <a:endParaRPr lang="en-US" dirty="0" smtClean="0"/>
          </a:p>
          <a:p>
            <a:pPr algn="just">
              <a:buClr>
                <a:schemeClr val="tx2"/>
              </a:buClr>
            </a:pPr>
            <a:endParaRPr lang="en-US" dirty="0" smtClean="0"/>
          </a:p>
          <a:p>
            <a:pPr algn="just">
              <a:buClr>
                <a:schemeClr val="tx2"/>
              </a:buClr>
            </a:pPr>
            <a:endParaRPr lang="en-US" dirty="0" smtClean="0"/>
          </a:p>
          <a:p>
            <a:pPr algn="just">
              <a:buClr>
                <a:schemeClr val="tx2"/>
              </a:buClr>
            </a:pPr>
            <a:endParaRPr lang="en-US" dirty="0" smtClean="0"/>
          </a:p>
          <a:p>
            <a:pPr algn="just">
              <a:buClr>
                <a:schemeClr val="tx2"/>
              </a:buClr>
            </a:pPr>
            <a:endParaRPr lang="en-US" dirty="0" smtClean="0"/>
          </a:p>
          <a:p>
            <a:pPr algn="just">
              <a:buClr>
                <a:schemeClr val="tx2"/>
              </a:buClr>
            </a:pPr>
            <a:endParaRPr lang="en-US" dirty="0" smtClean="0"/>
          </a:p>
          <a:p>
            <a:pPr algn="just">
              <a:buClr>
                <a:schemeClr val="tx2"/>
              </a:buClr>
            </a:pPr>
            <a:endParaRPr lang="en-US" dirty="0" smtClean="0"/>
          </a:p>
          <a:p>
            <a:pPr algn="just">
              <a:buClr>
                <a:schemeClr val="tx2"/>
              </a:buClr>
            </a:pPr>
            <a:endParaRPr lang="en-GB" dirty="0" smtClean="0"/>
          </a:p>
          <a:p>
            <a:pPr algn="just"/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163056"/>
            <a:ext cx="14097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76200" y="6488668"/>
            <a:ext cx="2223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Abiodun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Oluwalowo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was learned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200" y="6488668"/>
            <a:ext cx="2223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Abiodun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Oluwalowo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600" dirty="0" smtClean="0"/>
              <a:t>The following lessons were learned</a:t>
            </a:r>
          </a:p>
          <a:p>
            <a:pPr algn="just"/>
            <a:r>
              <a:rPr lang="en-US" dirty="0" smtClean="0"/>
              <a:t>Team moral development</a:t>
            </a:r>
          </a:p>
          <a:p>
            <a:pPr algn="just"/>
            <a:r>
              <a:rPr lang="en-US" dirty="0" smtClean="0"/>
              <a:t>We were exposed to several steps that industries use for  material selection</a:t>
            </a:r>
          </a:p>
          <a:p>
            <a:pPr algn="just"/>
            <a:r>
              <a:rPr lang="en-US" dirty="0" smtClean="0"/>
              <a:t>We were able to apply Comsol and Finite Element Analysis to real life applications by carrying out burst event analysis on the selected materials.</a:t>
            </a:r>
          </a:p>
          <a:p>
            <a:pPr algn="just"/>
            <a:r>
              <a:rPr lang="en-US" dirty="0" smtClean="0"/>
              <a:t>We also learned how to carry out cost analysis on a particular product</a:t>
            </a:r>
          </a:p>
          <a:p>
            <a:pPr algn="just"/>
            <a:r>
              <a:rPr lang="en-US" dirty="0" smtClean="0"/>
              <a:t>Processes involved in manufacturing  such as injection molding, and superplastic forming  were analyzed.</a:t>
            </a:r>
          </a:p>
          <a:p>
            <a:pPr>
              <a:buNone/>
            </a:pPr>
            <a:endParaRPr lang="en-US" sz="2600" dirty="0" smtClean="0"/>
          </a:p>
          <a:p>
            <a:pPr>
              <a:buNone/>
            </a:pPr>
            <a:endParaRPr lang="en-US" sz="2600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163056"/>
            <a:ext cx="14097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949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 smtClean="0"/>
              <a:t>A polymeric material (</a:t>
            </a:r>
            <a:r>
              <a:rPr lang="en-US" dirty="0" err="1" smtClean="0"/>
              <a:t>Torlon</a:t>
            </a:r>
            <a:r>
              <a:rPr lang="en-US" dirty="0" smtClean="0"/>
              <a:t>) was chosen to be the alternative material to replace  the cast  Aluminum used for the turbocharger compressor casing.</a:t>
            </a:r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r>
              <a:rPr lang="en-US" dirty="0" err="1" smtClean="0"/>
              <a:t>Torlon</a:t>
            </a:r>
            <a:r>
              <a:rPr lang="en-US" dirty="0" smtClean="0"/>
              <a:t>  as the alternative material was able to withstand the</a:t>
            </a:r>
          </a:p>
          <a:p>
            <a:pPr marL="0" indent="0" algn="just"/>
            <a:r>
              <a:rPr lang="en-US" dirty="0" smtClean="0"/>
              <a:t>Maximum Operating Conditions analysis  and</a:t>
            </a:r>
          </a:p>
          <a:p>
            <a:pPr marL="0" indent="0" algn="just"/>
            <a:r>
              <a:rPr lang="en-US" dirty="0" smtClean="0"/>
              <a:t>Burst Containment Analysis</a:t>
            </a:r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r>
              <a:rPr lang="en-US" dirty="0" smtClean="0"/>
              <a:t>However ,it was not cost efficient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6200" y="6488668"/>
            <a:ext cx="2223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Abiodun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Oluwalowo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163056"/>
            <a:ext cx="14097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297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152400"/>
            <a:ext cx="8229600" cy="990600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955006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 "Turbo </a:t>
            </a:r>
            <a:r>
              <a:rPr lang="en-US" dirty="0"/>
              <a:t>Torque." </a:t>
            </a:r>
            <a:r>
              <a:rPr lang="en-US" i="1" dirty="0"/>
              <a:t>Turbo Torque</a:t>
            </a:r>
            <a:r>
              <a:rPr lang="en-US" dirty="0"/>
              <a:t>. N.p., n.d. Web. 21 Oct. 2013. &lt;http://www.mazdarotary.net/turbo.htm&gt;.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1617259"/>
            <a:ext cx="815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2. "Online </a:t>
            </a:r>
            <a:r>
              <a:rPr lang="en-US" dirty="0"/>
              <a:t>Materials Information Resource - MatWeb." </a:t>
            </a:r>
            <a:r>
              <a:rPr lang="en-US" i="1" dirty="0"/>
              <a:t>Online Materials Information Resource - MatWeb</a:t>
            </a:r>
            <a:r>
              <a:rPr lang="en-US" dirty="0"/>
              <a:t>. N.p., n.d. Web. 21 Oct. 2013. &lt;http://www.matweb.com/&gt;.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2540589"/>
            <a:ext cx="800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3. "Plastic </a:t>
            </a:r>
            <a:r>
              <a:rPr lang="en-US" dirty="0"/>
              <a:t>Sheet, Plastic Rod, Plastic Tubing - Buy Online." </a:t>
            </a:r>
            <a:r>
              <a:rPr lang="en-US" i="1" dirty="0"/>
              <a:t>Plastic Sheet, Plastic Rod, Plastic Tubing - Buy Online</a:t>
            </a:r>
            <a:r>
              <a:rPr lang="en-US" dirty="0"/>
              <a:t>. N.p., n.d. Web. 21 Oct. 2013. &lt;http://www.professionalplastics.com/&gt;.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163056"/>
            <a:ext cx="14097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0" y="3463919"/>
            <a:ext cx="8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4. "VICTREX</a:t>
            </a:r>
            <a:r>
              <a:rPr lang="en-US" dirty="0"/>
              <a:t>® PEEK Polymers." </a:t>
            </a:r>
            <a:r>
              <a:rPr lang="en-US" i="1" dirty="0"/>
              <a:t>High Performance Polyaryletherketones, High Temperature Advanced PEEK Polymer, Thermoplastic</a:t>
            </a:r>
            <a:r>
              <a:rPr lang="en-US" dirty="0"/>
              <a:t>. </a:t>
            </a:r>
            <a:r>
              <a:rPr lang="en-US" dirty="0" err="1"/>
              <a:t>N.p</a:t>
            </a:r>
            <a:r>
              <a:rPr lang="en-US" dirty="0"/>
              <a:t>., </a:t>
            </a:r>
            <a:r>
              <a:rPr lang="en-US" dirty="0" err="1"/>
              <a:t>n.d.</a:t>
            </a:r>
            <a:r>
              <a:rPr lang="en-US" dirty="0"/>
              <a:t> Web. 19 Nov. 2013. &lt;http://www.victrex.com/en/products/victrex-peek-polymers/victrex-peek-polymers.php&gt;.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" y="4664248"/>
            <a:ext cx="701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5. "Burst </a:t>
            </a:r>
            <a:r>
              <a:rPr lang="en-US" dirty="0"/>
              <a:t>and </a:t>
            </a:r>
            <a:r>
              <a:rPr lang="en-US" dirty="0" smtClean="0"/>
              <a:t>Containment: </a:t>
            </a:r>
            <a:r>
              <a:rPr lang="en-US" dirty="0"/>
              <a:t>Ensuring Turbocharger Safety." </a:t>
            </a:r>
            <a:r>
              <a:rPr lang="en-US" i="1" dirty="0"/>
              <a:t>Turbobygarrett.com</a:t>
            </a:r>
            <a:r>
              <a:rPr lang="en-US" dirty="0"/>
              <a:t>. </a:t>
            </a:r>
            <a:r>
              <a:rPr lang="en-US" dirty="0" err="1"/>
              <a:t>N.p</a:t>
            </a:r>
            <a:r>
              <a:rPr lang="en-US" dirty="0"/>
              <a:t>., </a:t>
            </a:r>
            <a:r>
              <a:rPr lang="en-US" dirty="0" err="1"/>
              <a:t>n.d.</a:t>
            </a:r>
            <a:r>
              <a:rPr lang="en-US" dirty="0"/>
              <a:t> Web. 19 Nov. 2013. &lt;http://www.turbobygarrett.com/turbobygarrett/sites/default/files/Garrett_White_Paper_02_Burst__Containment.pdf</a:t>
            </a:r>
            <a:r>
              <a:rPr lang="en-US" dirty="0" smtClean="0"/>
              <a:t>&gt;.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" y="5864577"/>
            <a:ext cx="662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6. </a:t>
            </a:r>
            <a:r>
              <a:rPr lang="en-US" dirty="0" err="1" smtClean="0"/>
              <a:t>Fagade</a:t>
            </a:r>
            <a:r>
              <a:rPr lang="en-US" dirty="0"/>
              <a:t>, </a:t>
            </a:r>
            <a:r>
              <a:rPr lang="en-US" dirty="0" err="1"/>
              <a:t>Adekunle</a:t>
            </a:r>
            <a:r>
              <a:rPr lang="en-US" dirty="0"/>
              <a:t> A., and David O. </a:t>
            </a:r>
            <a:r>
              <a:rPr lang="en-US" dirty="0" err="1"/>
              <a:t>Kazmer</a:t>
            </a:r>
            <a:r>
              <a:rPr lang="en-US" dirty="0"/>
              <a:t>. "EARLY COST ESTIMATION FOR INJECTION MOLDED PARTS." </a:t>
            </a:r>
            <a:r>
              <a:rPr lang="en-US" i="1" dirty="0"/>
              <a:t>University of Massachusetts Amherst</a:t>
            </a:r>
            <a:r>
              <a:rPr lang="en-US" dirty="0"/>
              <a:t> (</a:t>
            </a:r>
            <a:r>
              <a:rPr lang="en-US" dirty="0" err="1"/>
              <a:t>n.d.</a:t>
            </a:r>
            <a:r>
              <a:rPr lang="en-US" dirty="0"/>
              <a:t>): n. </a:t>
            </a:r>
            <a:r>
              <a:rPr lang="en-US" dirty="0" err="1"/>
              <a:t>pag</a:t>
            </a:r>
            <a:r>
              <a:rPr lang="en-US" dirty="0"/>
              <a:t>. Web.</a:t>
            </a:r>
          </a:p>
        </p:txBody>
      </p:sp>
    </p:spTree>
    <p:extLst>
      <p:ext uri="{BB962C8B-B14F-4D97-AF65-F5344CB8AC3E}">
        <p14:creationId xmlns:p14="http://schemas.microsoft.com/office/powerpoint/2010/main" val="120393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172200"/>
            <a:ext cx="14097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044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Project Scope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638801" y="4849368"/>
            <a:ext cx="3311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Fig.1: View of turbocharger compressor casing.[5]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524000"/>
            <a:ext cx="464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Cummins has an interest in researching and selecting alternate materials to fabricate compressor casings in their B series turbochargers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3148584"/>
            <a:ext cx="4495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This alternate material should ultimately be more cost effective than the current one in use, cast aluminum 356, and still satisfy the design and operational parameters set by Cummins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5220819"/>
            <a:ext cx="449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Estimates of manufacturing costs for this alternate material and verification of burst containment are essential 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70" r="3666"/>
          <a:stretch/>
        </p:blipFill>
        <p:spPr>
          <a:xfrm>
            <a:off x="5403913" y="911438"/>
            <a:ext cx="3642809" cy="3714474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163056"/>
            <a:ext cx="14097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76200" y="6488668"/>
            <a:ext cx="1941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H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arrison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McLarty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5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Background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1905000"/>
            <a:ext cx="819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 industry more cost efficient materials are always being researched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3352799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revenue gained from more cost efficient materials and manufacturing processes present financial advantages for Cummins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5800" y="4271665"/>
            <a:ext cx="73342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Production numbers on compressor casings and turbochargers have the potential to grow allowing the company to meet and exceed the expectations of customers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163056"/>
            <a:ext cx="14097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685800" y="2525910"/>
            <a:ext cx="73342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Finding new materials which </a:t>
            </a:r>
            <a:r>
              <a:rPr lang="en-US" dirty="0"/>
              <a:t>could replace cast aluminum 356 presents many beneficial opportunities for Cummins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6200" y="6488668"/>
            <a:ext cx="1941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H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arrison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McLarty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73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Project Objectives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1594732"/>
            <a:ext cx="819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Analyze the temperatures, pressures, and stresses experienced by casing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81000" y="2477067"/>
                <a:ext cx="81915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Research and compare materials which can operate under these prescribed physical conditions, and are cheaper both as a material and to manufacture </a:t>
                </a:r>
              </a:p>
              <a:p>
                <a:pPr marL="1200150" lvl="2" indent="-285750"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>(Per request of sponsor ensure material can operate up to 230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℃</m:t>
                    </m:r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477067"/>
                <a:ext cx="8191500" cy="923330"/>
              </a:xfrm>
              <a:prstGeom prst="rect">
                <a:avLst/>
              </a:prstGeom>
              <a:blipFill rotWithShape="0">
                <a:blip r:embed="rId2" cstate="print"/>
                <a:stretch>
                  <a:fillRect l="-521" t="-3289" r="-968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457200" y="3677410"/>
            <a:ext cx="819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Estimate manufacturing costs with alternate material and fabrication process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" y="4682989"/>
            <a:ext cx="8343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Use finite element analysis to test if alternate material can contain burst event  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57200" y="5688568"/>
            <a:ext cx="8039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Obtain prototypes of these casings for demonstration</a:t>
            </a:r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163056"/>
            <a:ext cx="14097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76200" y="6488668"/>
            <a:ext cx="1941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H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arrison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McLarty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72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Design Concepts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1447800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smtClean="0"/>
              <a:t>Operational Conditions for Compressor</a:t>
            </a:r>
            <a:endParaRPr lang="en-US" sz="2800" u="sng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" t="2863" r="1510" b="5790"/>
          <a:stretch/>
        </p:blipFill>
        <p:spPr>
          <a:xfrm>
            <a:off x="304800" y="1971020"/>
            <a:ext cx="8610600" cy="39725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66700" y="5957578"/>
            <a:ext cx="861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2. Experimental data of turbocharger supplied by sponsor 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163056"/>
            <a:ext cx="14097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76200" y="6488668"/>
            <a:ext cx="1941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Harrison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McLarty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42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Design Concepts: Need for burst analysis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163056"/>
            <a:ext cx="14097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Home\Downloads\burst_pic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2" t="2794" r="3602" b="4295"/>
          <a:stretch/>
        </p:blipFill>
        <p:spPr bwMode="auto">
          <a:xfrm>
            <a:off x="5829300" y="990600"/>
            <a:ext cx="31242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829300" y="4059703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Fig.3 Example of a burst containment test. [5]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5618" y="1077316"/>
            <a:ext cx="4724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“Burst” occurs when the centrifugal force undergone by impeller wheels, due to their rotational speed, overcome the mechanical strength of the wheel.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5618" y="2810304"/>
            <a:ext cx="5029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Causes of a burst event include: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Reduction of strength (high internal stresses)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Fatigue failure due to cyclic loading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Foreign object damage (FOD)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5618" y="4788213"/>
            <a:ext cx="8605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Although a rare event, this must be considered when selecting materials for the compressor housing due to safety concerns 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5618" y="5575656"/>
            <a:ext cx="8496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Materials with the proper yield strength, % elongation (ductility), and maximum operational temperature must be considered to withstand this event.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6488668"/>
            <a:ext cx="1941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H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arrison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McLarty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78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Design Concepts: Material Properties 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9527170"/>
              </p:ext>
            </p:extLst>
          </p:nvPr>
        </p:nvGraphicFramePr>
        <p:xfrm>
          <a:off x="419099" y="1707578"/>
          <a:ext cx="8305802" cy="3597332"/>
        </p:xfrm>
        <a:graphic>
          <a:graphicData uri="http://schemas.openxmlformats.org/drawingml/2006/table">
            <a:tbl>
              <a:tblPr/>
              <a:tblGrid>
                <a:gridCol w="4123307"/>
                <a:gridCol w="1934594"/>
                <a:gridCol w="1300922"/>
                <a:gridCol w="946979"/>
              </a:tblGrid>
              <a:tr h="8070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D0D0D"/>
                          </a:solidFill>
                          <a:effectLst/>
                          <a:latin typeface="Arial"/>
                        </a:rPr>
                        <a:t>Mechanical Property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Cast Aluminum 356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Torlon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D0D0D"/>
                          </a:solidFill>
                          <a:effectLst/>
                          <a:latin typeface="+mn-lt"/>
                        </a:rPr>
                        <a:t>PEEK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Tensile Strength (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MPa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  <a:tr h="39953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Tensile Elongation (%)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7.6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39953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Tensile Modulus (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Gpa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72.4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4.48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  <a:tr h="35791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Flexural Modulus (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Gpa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N/A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3.59@232°C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39953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Glass Transition Temperature (°C)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N/A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  <a:tr h="33897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Coefficient of Thermal Expansion (µm/m*°C)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23.2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39953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Melting Temperature (°C)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677-816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275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6B8B7"/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143000" y="5638800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Fig. 4 Mechanical properties of materials considered for analysis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6200" y="6488668"/>
            <a:ext cx="1441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Alex Mankin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44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2000" dirty="0" smtClean="0"/>
              <a:t>The finite element analysis was performed in COMSOL Multiphysics</a:t>
            </a:r>
          </a:p>
          <a:p>
            <a:endParaRPr lang="en-US" sz="2000" dirty="0"/>
          </a:p>
          <a:p>
            <a:r>
              <a:rPr lang="en-US" sz="2000" dirty="0" smtClean="0"/>
              <a:t>It was done on each of the possible materials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Maximum Operating Conditions Analysis:</a:t>
            </a:r>
          </a:p>
          <a:p>
            <a:r>
              <a:rPr lang="en-US" sz="2000" dirty="0" smtClean="0"/>
              <a:t>The maximum conditions used in the analysis were provided by Cummins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Burst Containment Analysis:</a:t>
            </a:r>
          </a:p>
          <a:p>
            <a:r>
              <a:rPr lang="en-US" sz="2000" dirty="0"/>
              <a:t>P</a:t>
            </a:r>
            <a:r>
              <a:rPr lang="en-US" sz="2000" dirty="0" smtClean="0"/>
              <a:t>erformed </a:t>
            </a:r>
            <a:r>
              <a:rPr lang="en-US" sz="2000" dirty="0"/>
              <a:t>for two different  compressor wheel speeds, 90,000 and 120,000 </a:t>
            </a:r>
            <a:r>
              <a:rPr lang="en-US" sz="2000" dirty="0" smtClean="0"/>
              <a:t>rpm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/>
              <a:t>C</a:t>
            </a:r>
            <a:r>
              <a:rPr lang="en-US" sz="2000" dirty="0" smtClean="0"/>
              <a:t>ompressor </a:t>
            </a:r>
            <a:r>
              <a:rPr lang="en-US" sz="2000" dirty="0"/>
              <a:t>wheels usually </a:t>
            </a:r>
            <a:r>
              <a:rPr lang="en-US" sz="2000" dirty="0" smtClean="0"/>
              <a:t>fracture into two or three pieces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Impact speed was found using the  </a:t>
            </a:r>
            <a:r>
              <a:rPr lang="en-US" sz="2000" dirty="0" smtClean="0"/>
              <a:t>relationship between rotational kinetic energy and kinetic energy of a rigid body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This speed was used to approximate force</a:t>
            </a:r>
          </a:p>
          <a:p>
            <a:pPr marL="0" indent="0">
              <a:buNone/>
            </a:pPr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76200" y="6488668"/>
            <a:ext cx="1441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Alex Mankin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6858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Design Concepts: Finite Element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52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7450</TotalTime>
  <Words>1977</Words>
  <Application>Microsoft Office PowerPoint</Application>
  <PresentationFormat>On-screen Show (4:3)</PresentationFormat>
  <Paragraphs>308</Paragraphs>
  <Slides>27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Clarity</vt:lpstr>
      <vt:lpstr>                EML 4551C SENIOR DESIGN  DR. KAMAL AMIN  TEAM 4: ALTERATE MATERIAL SELECTION FOR COMPRESSOR CASING IN TURBOCHARGER  final presentation spring 2014     Group Members alexander Mankin HARRISON MCLARTY Abiodun OLUWALOWO Ralph Scott   Project sponsor AND FACULTY Adviser Cummins - Roger England DR. PETER KALU  17 APRIL 2014    </vt:lpstr>
      <vt:lpstr>Outline</vt:lpstr>
      <vt:lpstr>Project Scope</vt:lpstr>
      <vt:lpstr>Project Background</vt:lpstr>
      <vt:lpstr>Project Objectives </vt:lpstr>
      <vt:lpstr>Design Concepts </vt:lpstr>
      <vt:lpstr>Design Concepts: Need for burst analysis</vt:lpstr>
      <vt:lpstr>Design Concepts: Material Properties </vt:lpstr>
      <vt:lpstr>PowerPoint Presentation</vt:lpstr>
      <vt:lpstr>Casing Finite Element Analysis</vt:lpstr>
      <vt:lpstr>Analysis Results: Maximum Operating Conditions</vt:lpstr>
      <vt:lpstr>Analysis Results: Maximum Operating Conditions</vt:lpstr>
      <vt:lpstr>Analysis Results: Burst Containment at 120,000 rpm</vt:lpstr>
      <vt:lpstr>Analysis Results: Burst Containment at 120,000 rpm</vt:lpstr>
      <vt:lpstr>Design Concepts: Cost Analysis</vt:lpstr>
      <vt:lpstr>Design Concepts: Cost Analysis </vt:lpstr>
      <vt:lpstr>Design Concepts: Cost Analysis </vt:lpstr>
      <vt:lpstr>Design Concepts: Cost Analysis</vt:lpstr>
      <vt:lpstr>Design Concepts: Cost Analysis</vt:lpstr>
      <vt:lpstr>Material Selection</vt:lpstr>
      <vt:lpstr> Challenges Encountered</vt:lpstr>
      <vt:lpstr>Comparison of Prototype to Original Casing</vt:lpstr>
      <vt:lpstr>Future Work Suggestions</vt:lpstr>
      <vt:lpstr>What was learned</vt:lpstr>
      <vt:lpstr>Conclusions</vt:lpstr>
      <vt:lpstr>References</vt:lpstr>
      <vt:lpstr>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Conclusion</dc:title>
  <dc:creator>studentpro</dc:creator>
  <cp:lastModifiedBy>SAE</cp:lastModifiedBy>
  <cp:revision>297</cp:revision>
  <cp:lastPrinted>2014-03-18T18:08:43Z</cp:lastPrinted>
  <dcterms:created xsi:type="dcterms:W3CDTF">2013-03-30T18:05:20Z</dcterms:created>
  <dcterms:modified xsi:type="dcterms:W3CDTF">2014-04-17T13:47:23Z</dcterms:modified>
</cp:coreProperties>
</file>